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1" d="100"/>
          <a:sy n="51" d="100"/>
        </p:scale>
        <p:origin x="1256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836AA6D-353E-F422-73E5-91E32E4F4C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F7528D78-E2FC-435C-422B-F10DA60AE1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45C9ACF-350F-AB1A-4E88-909523F46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2AE1E-F01C-4785-A19B-DDFC9492EE4F}" type="datetimeFigureOut">
              <a:rPr lang="it-IT" smtClean="0"/>
              <a:t>17/11/2025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827851A-CE13-ECE3-BE1D-246F6DB66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B3DE017-4A3B-D550-3C8C-FBF6FC2DB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4E186-D39E-4361-A1BD-3D352E6BE71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441278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EA6AB58-8014-C0E6-924D-D0085AD2B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3424D34-10E7-5063-8F6D-3818F21B1F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A008AC5-D425-7E98-BBE7-5A2F2255E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2AE1E-F01C-4785-A19B-DDFC9492EE4F}" type="datetimeFigureOut">
              <a:rPr lang="it-IT" smtClean="0"/>
              <a:t>17/11/2025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C8F303C-6438-478F-392B-3AA71382E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655EA97-339F-7984-092F-8A6B1EA95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4E186-D39E-4361-A1BD-3D352E6BE71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74416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A0A6519-3143-661F-4889-A6CD722DAF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6FEB0FD-C767-4C90-BE77-1C8E9752A6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5849839-FC4B-450D-6901-1F08D6A0E9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2AE1E-F01C-4785-A19B-DDFC9492EE4F}" type="datetimeFigureOut">
              <a:rPr lang="it-IT" smtClean="0"/>
              <a:t>17/11/2025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7E79E67-6A22-CE75-FE1E-4C729ADA3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3C30462-FA86-39D4-9D63-F9AF5D0D3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4E186-D39E-4361-A1BD-3D352E6BE71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93737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4A0BC24-B357-9CD0-1236-8FB58FC3A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D8C85AA-2D45-4B5C-0BD2-EA127A62B3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6F7002D-28A9-E842-2C87-44B0D84B48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FDDEF65B-FD02-7F92-F5FA-752B791E9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2AE1E-F01C-4785-A19B-DDFC9492EE4F}" type="datetimeFigureOut">
              <a:rPr lang="it-IT" smtClean="0"/>
              <a:t>17/11/2025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455EE11-1C21-4507-04C4-D34BCF35B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47CE1A5-62AE-E6AD-E3BD-E9EC4BC6E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4E186-D39E-4361-A1BD-3D352E6BE71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103664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A61326C-69F2-CE3E-84ED-60306783E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0E9C8B1-C5FC-8811-71CA-FEE27E3789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07B3D82-8D09-15F8-7AAE-AE3596DE04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818ADB4F-E739-802E-96EB-3D28910F8A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4F67E04C-D056-F8C5-3925-B009EF5626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7BF2D95F-05C6-BD3F-B21A-E72180A8A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2AE1E-F01C-4785-A19B-DDFC9492EE4F}" type="datetimeFigureOut">
              <a:rPr lang="it-IT" smtClean="0"/>
              <a:t>17/11/2025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0768A716-CEF6-C6A3-8A6E-ABA9D8D13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1C6004AF-849D-B2A8-6575-C3FD9DD24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4E186-D39E-4361-A1BD-3D352E6BE71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675452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891F121-91DC-B609-CAE5-2AEEC68E5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35D2B675-CB56-DB72-AB6F-2CAC7ABEA2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2AE1E-F01C-4785-A19B-DDFC9492EE4F}" type="datetimeFigureOut">
              <a:rPr lang="it-IT" smtClean="0"/>
              <a:t>17/11/2025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DB79825C-498E-51C6-209A-B93C2425A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C50ED14-1387-9050-6ADB-24969F52F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4E186-D39E-4361-A1BD-3D352E6BE71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16974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19E7B6B6-2BCB-B7A3-7F1A-C9ADE9BFF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2AE1E-F01C-4785-A19B-DDFC9492EE4F}" type="datetimeFigureOut">
              <a:rPr lang="it-IT" smtClean="0"/>
              <a:t>17/11/2025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EC26B7D7-8122-79E1-9460-7333C883A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D577D57-09D7-FBB8-18F7-68C7162FE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4E186-D39E-4361-A1BD-3D352E6BE71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06282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ED0F8E7-F558-FD20-1A33-CFD86C688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CFBB00A-88D8-D2BC-EE81-A48F557460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39458112-BC54-8E08-3135-E709749429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121BA20-4E05-2016-B2AB-099C3E19F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2AE1E-F01C-4785-A19B-DDFC9492EE4F}" type="datetimeFigureOut">
              <a:rPr lang="it-IT" smtClean="0"/>
              <a:t>17/11/2025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6C3B3CA-4CFA-8B8D-8AEB-45A75CB11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5CE215F-C4CF-DCBE-1F20-2654711FD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4E186-D39E-4361-A1BD-3D352E6BE71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40889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EDD8F70-FC7E-6C72-5537-BEB96C5A05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8AEBB53D-DA76-2064-A63F-B8F34CCDB5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A60454F-243D-B235-EB62-5BD01C584B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96F1B6B-7FDD-CDE8-5325-C2CAC79DE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2AE1E-F01C-4785-A19B-DDFC9492EE4F}" type="datetimeFigureOut">
              <a:rPr lang="it-IT" smtClean="0"/>
              <a:t>17/11/2025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774A81E-0FB4-092E-DDEE-039531C169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98FF6FD-BD33-B9DE-71B5-50D19869F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4E186-D39E-4361-A1BD-3D352E6BE71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55699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CB3AB11-761F-A96F-5C35-696FB0723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A3980268-8588-7025-DD05-700367C5A5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F17242C-46D4-90C4-4F4E-B0C030F1F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2AE1E-F01C-4785-A19B-DDFC9492EE4F}" type="datetimeFigureOut">
              <a:rPr lang="it-IT" smtClean="0"/>
              <a:t>17/11/2025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143346D-F80F-E9A5-823D-75652AA36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C7E684E-065A-01DA-F787-9EE9F2D19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4E186-D39E-4361-A1BD-3D352E6BE71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60204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DCF2A520-8A1C-CEFF-31A3-D20F3B2AA2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3C300708-78D5-1335-5F03-01E53BC2BC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3215148-6CD9-F06E-9B9C-6F7E34206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2AE1E-F01C-4785-A19B-DDFC9492EE4F}" type="datetimeFigureOut">
              <a:rPr lang="it-IT" smtClean="0"/>
              <a:t>17/11/2025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AF02407-6E20-DEDB-961E-6B6D6839B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C2FEEE5-84CA-13B6-F26E-E2BC593BC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4E186-D39E-4361-A1BD-3D352E6BE71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7674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A4C64D32-A4A3-F565-9111-787FE651B7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E78498B-2D6C-CBCC-3EA6-A785A123B3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1C80CC1-EDCA-D8F3-01F1-CC79FB9214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852AE1E-F01C-4785-A19B-DDFC9492EE4F}" type="datetimeFigureOut">
              <a:rPr lang="it-IT" smtClean="0"/>
              <a:t>17/11/2025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45780C1-3A6A-2544-7E2C-DBBE6752C0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9D0721E-26B3-7E87-C9F4-5BA224AE00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2C4E186-D39E-4361-A1BD-3D352E6BE71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46378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c.serio@savellaeassociati.eu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magine 13">
            <a:extLst>
              <a:ext uri="{FF2B5EF4-FFF2-40B4-BE49-F238E27FC236}">
                <a16:creationId xmlns:a16="http://schemas.microsoft.com/office/drawing/2014/main" id="{3C7671FE-92E9-3A45-BAE7-0A894DEA4A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479"/>
          <a:stretch>
            <a:fillRect/>
          </a:stretch>
        </p:blipFill>
        <p:spPr>
          <a:xfrm>
            <a:off x="6096000" y="10"/>
            <a:ext cx="6092823" cy="6856310"/>
          </a:xfrm>
          <a:prstGeom prst="rect">
            <a:avLst/>
          </a:prstGeom>
          <a:ln>
            <a:noFill/>
          </a:ln>
          <a:effectLst/>
        </p:spPr>
      </p:pic>
      <p:sp>
        <p:nvSpPr>
          <p:cNvPr id="15" name="Sottotitolo 2">
            <a:extLst>
              <a:ext uri="{FF2B5EF4-FFF2-40B4-BE49-F238E27FC236}">
                <a16:creationId xmlns:a16="http://schemas.microsoft.com/office/drawing/2014/main" id="{E94E0B0E-B038-9C85-F5BE-57792BAE906F}"/>
              </a:ext>
            </a:extLst>
          </p:cNvPr>
          <p:cNvSpPr txBox="1">
            <a:spLocks/>
          </p:cNvSpPr>
          <p:nvPr/>
        </p:nvSpPr>
        <p:spPr>
          <a:xfrm>
            <a:off x="128391" y="3339184"/>
            <a:ext cx="5041628" cy="26177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-228600" algn="l" fontAlgn="auto"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400" b="0" i="0" u="none" strike="noStrike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algn="l">
              <a:spcAft>
                <a:spcPts val="0"/>
              </a:spcAft>
            </a:pPr>
            <a:r>
              <a:rPr lang="en-US" sz="3600" b="1" dirty="0"/>
              <a:t>Avv. Ciro Serio</a:t>
            </a:r>
            <a:endParaRPr lang="en-US" sz="3600" dirty="0"/>
          </a:p>
          <a:p>
            <a:pPr indent="-228600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b="1" dirty="0"/>
              <a:t>STUDIO LEGALE E TRIBUTARIO SAVELLA &amp; ASSOCIATI</a:t>
            </a:r>
            <a:endParaRPr lang="en-US" sz="1400" dirty="0"/>
          </a:p>
          <a:p>
            <a:pPr indent="-228600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b="1" dirty="0"/>
              <a:t>ROMA</a:t>
            </a:r>
            <a:r>
              <a:rPr lang="en-US" sz="1400" dirty="0"/>
              <a:t> – 00193 – Via </a:t>
            </a:r>
            <a:r>
              <a:rPr lang="en-US" sz="1400" dirty="0" err="1"/>
              <a:t>Arminjon</a:t>
            </a:r>
            <a:r>
              <a:rPr lang="en-US" sz="1400" dirty="0"/>
              <a:t> 8</a:t>
            </a:r>
          </a:p>
          <a:p>
            <a:pPr indent="-228600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Tel. +39 06-92593677</a:t>
            </a:r>
          </a:p>
          <a:p>
            <a:pPr indent="-228600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Cell. + 39 335-66.02.912</a:t>
            </a:r>
          </a:p>
          <a:p>
            <a:pPr indent="-228600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u="sng" dirty="0">
                <a:hlinkClick r:id="rId3"/>
              </a:rPr>
              <a:t>c.serio@savellaeassociati.eu</a:t>
            </a:r>
            <a:endParaRPr lang="en-US" sz="1400" dirty="0"/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B44AD776-326A-72F8-27A6-3C7E76EDC17A}"/>
              </a:ext>
            </a:extLst>
          </p:cNvPr>
          <p:cNvSpPr txBox="1"/>
          <p:nvPr/>
        </p:nvSpPr>
        <p:spPr>
          <a:xfrm>
            <a:off x="128391" y="0"/>
            <a:ext cx="5445691" cy="333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Avvocato con oltre 30 anni di esperienza nella consulenza legale e fiscale nazionale e internazionale, ha lavorato per le principali società di consulenza mondiali (Ernst &amp; Young, KPMG, Andersen).  Significativa esperienza e leadership su questioni legali e fiscali relative ai clienti del settore audiovisivo, nella consulenza fiscale nazionale e internazionale su progetti di M&amp;A, pianificazione fiscale su patrimonio familiare, protezione dei beni, successione generazionale e trust, </a:t>
            </a:r>
            <a:r>
              <a:rPr lang="it-IT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nonchè</a:t>
            </a:r>
            <a:r>
              <a:rPr lang="it-IT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sugli aspetti fiscali dell’IP (</a:t>
            </a:r>
            <a:r>
              <a:rPr lang="it-IT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patent</a:t>
            </a:r>
            <a:r>
              <a:rPr lang="it-IT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box, credito d'imposta su R&amp;S).</a:t>
            </a:r>
          </a:p>
        </p:txBody>
      </p:sp>
    </p:spTree>
    <p:extLst>
      <p:ext uri="{BB962C8B-B14F-4D97-AF65-F5344CB8AC3E}">
        <p14:creationId xmlns:p14="http://schemas.microsoft.com/office/powerpoint/2010/main" val="4787048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129</Words>
  <Application>Microsoft Office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Tema di Office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ciro serio</dc:creator>
  <cp:lastModifiedBy>ciro serio</cp:lastModifiedBy>
  <cp:revision>2</cp:revision>
  <dcterms:created xsi:type="dcterms:W3CDTF">2025-11-17T15:03:48Z</dcterms:created>
  <dcterms:modified xsi:type="dcterms:W3CDTF">2025-11-17T15:08:47Z</dcterms:modified>
</cp:coreProperties>
</file>